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ensei" charset="1" panose="00000500000000000000"/>
      <p:regular r:id="rId10"/>
    </p:embeddedFont>
    <p:embeddedFont>
      <p:font typeface="Gaegu Bold" charset="1" panose="00000000000000000000"/>
      <p:regular r:id="rId11"/>
    </p:embeddedFont>
    <p:embeddedFont>
      <p:font typeface="ISOCTEUR" charset="1" panose="020B0609020202020204"/>
      <p:regular r:id="rId12"/>
    </p:embeddedFont>
    <p:embeddedFont>
      <p:font typeface="Blueberry" charset="1" panose="02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42" Target="slides/slide29.xml" Type="http://schemas.openxmlformats.org/officeDocument/2006/relationships/slide"/><Relationship Id="rId43" Target="slides/slide30.xml" Type="http://schemas.openxmlformats.org/officeDocument/2006/relationships/slide"/><Relationship Id="rId44" Target="slides/slide31.xml" Type="http://schemas.openxmlformats.org/officeDocument/2006/relationships/slide"/><Relationship Id="rId45" Target="slides/slide32.xml" Type="http://schemas.openxmlformats.org/officeDocument/2006/relationships/slide"/><Relationship Id="rId46" Target="slides/slide33.xml" Type="http://schemas.openxmlformats.org/officeDocument/2006/relationships/slide"/><Relationship Id="rId47" Target="slides/slide3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4.jpe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7.jpe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8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78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4209" y="5400017"/>
            <a:ext cx="13779582" cy="38582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07271" y="662184"/>
            <a:ext cx="6473458" cy="37192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93948" y="2978273"/>
            <a:ext cx="2032420" cy="12194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341644" y="3153126"/>
            <a:ext cx="2658117" cy="15948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9863">
            <a:off x="-314879" y="-1171912"/>
            <a:ext cx="2103834" cy="35358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-737801">
            <a:off x="16411469" y="-1241037"/>
            <a:ext cx="2029525" cy="34109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57493">
            <a:off x="-485040" y="8368108"/>
            <a:ext cx="2444157" cy="22150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80549">
            <a:off x="16438667" y="8474300"/>
            <a:ext cx="2209803" cy="200263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29345" y="5984293"/>
            <a:ext cx="1360444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E7171"/>
                </a:solidFill>
                <a:latin typeface="Blueberry"/>
              </a:rPr>
              <a:t>We're Group B12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0158" y="7270168"/>
            <a:ext cx="7642819" cy="125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35D2D"/>
                </a:solidFill>
                <a:latin typeface="Gaegu Bold"/>
              </a:rPr>
              <a:t>Hello Everyone!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3210287" y="6268248"/>
            <a:ext cx="10515328" cy="7005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5508745" y="-3850153"/>
            <a:ext cx="11017491" cy="7340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918" y="6577123"/>
            <a:ext cx="3129664" cy="5362353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674180" y="3100444"/>
            <a:ext cx="2859418" cy="5657850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 t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144000" y="3100444"/>
            <a:ext cx="2859418" cy="5657850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8" r="-8" t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78715" y="828675"/>
            <a:ext cx="14930571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Wawancara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26997"/>
            <a:ext cx="14004544" cy="58994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79225" y="7057313"/>
            <a:ext cx="5718145" cy="36453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015570" y="3930262"/>
            <a:ext cx="11163083" cy="559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3"/>
              </a:lnSpc>
            </a:pPr>
            <a:r>
              <a:rPr lang="en-US" sz="3482">
                <a:solidFill>
                  <a:srgbClr val="335D2D"/>
                </a:solidFill>
                <a:latin typeface="Gaegu Bold"/>
              </a:rPr>
              <a:t>Kami bertemu Nur Khofifah, berusia 20 tahun merupakan pengguna jasa konveksi.</a:t>
            </a:r>
          </a:p>
          <a:p>
            <a:pPr algn="ctr">
              <a:lnSpc>
                <a:spcPts val="4353"/>
              </a:lnSpc>
            </a:pPr>
          </a:p>
          <a:p>
            <a:pPr>
              <a:lnSpc>
                <a:spcPts val="4353"/>
              </a:lnSpc>
            </a:pPr>
            <a:r>
              <a:rPr lang="en-US" sz="3482">
                <a:solidFill>
                  <a:srgbClr val="335D2D"/>
                </a:solidFill>
                <a:latin typeface="Gaegu Bold"/>
              </a:rPr>
              <a:t>Kami terkejut saat menyadari bahwa saat menggunakan jasa konveksi Nur Khofifah mengalami kemunduran waktu penyelesaianya  dari jadwal awal yang disepakati dan desain yang diajukan kurang sesuai</a:t>
            </a:r>
          </a:p>
          <a:p>
            <a:pPr>
              <a:lnSpc>
                <a:spcPts val="4353"/>
              </a:lnSpc>
            </a:pPr>
          </a:p>
          <a:p>
            <a:pPr>
              <a:lnSpc>
                <a:spcPts val="4353"/>
              </a:lnSpc>
            </a:pPr>
            <a:r>
              <a:rPr lang="en-US" sz="3482">
                <a:solidFill>
                  <a:srgbClr val="335D2D"/>
                </a:solidFill>
                <a:latin typeface="Gaegu Bold"/>
              </a:rPr>
              <a:t>Segalanya akan berubah jika kita mengetahui  setiap progres dari produk dan mengetahui katalog dari konveksi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898802" y="6961796"/>
            <a:ext cx="5871706" cy="37432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3210287" y="6268248"/>
            <a:ext cx="10515328" cy="7005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5508745" y="-3850153"/>
            <a:ext cx="11017491" cy="7340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918" y="6577123"/>
            <a:ext cx="3129664" cy="53623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575436" y="3958184"/>
            <a:ext cx="7681162" cy="43189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78715" y="828675"/>
            <a:ext cx="14930571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Wawancara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52412"/>
            <a:ext cx="13966768" cy="58835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74924" y="6964971"/>
            <a:ext cx="5874749" cy="37451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829437" y="6919073"/>
            <a:ext cx="5940409" cy="37870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5570" y="4201854"/>
            <a:ext cx="11022152" cy="497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</a:pPr>
            <a:r>
              <a:rPr lang="en-US" sz="3438">
                <a:solidFill>
                  <a:srgbClr val="335D2D"/>
                </a:solidFill>
                <a:latin typeface="Gaegu Bold"/>
              </a:rPr>
              <a:t>Kami bertemu Nanda, berusia 19 tahun merupakan pengguna jasa konveksi.</a:t>
            </a:r>
          </a:p>
          <a:p>
            <a:pPr algn="ctr">
              <a:lnSpc>
                <a:spcPts val="4298"/>
              </a:lnSpc>
            </a:pPr>
          </a:p>
          <a:p>
            <a:pPr>
              <a:lnSpc>
                <a:spcPts val="4298"/>
              </a:lnSpc>
            </a:pPr>
            <a:r>
              <a:rPr lang="en-US" sz="3438">
                <a:solidFill>
                  <a:srgbClr val="335D2D"/>
                </a:solidFill>
                <a:latin typeface="Gaegu Bold"/>
              </a:rPr>
              <a:t>Kami terkejut saat menyadari bahwa Nanda menginginkan lebih banyak jasa konveksi profesional agar dapat menyelesaikan pesanan pelanggan sesuai dengan keinginan</a:t>
            </a:r>
          </a:p>
          <a:p>
            <a:pPr>
              <a:lnSpc>
                <a:spcPts val="4298"/>
              </a:lnSpc>
            </a:pPr>
          </a:p>
          <a:p>
            <a:pPr>
              <a:lnSpc>
                <a:spcPts val="4298"/>
              </a:lnSpc>
            </a:pPr>
            <a:r>
              <a:rPr lang="en-US" sz="3438">
                <a:solidFill>
                  <a:srgbClr val="335D2D"/>
                </a:solidFill>
                <a:latin typeface="Gaegu Bold"/>
              </a:rPr>
              <a:t>Segalanya akan berubah jika kita mengetahui penilaian produk dan layanan dari beberapa konveksi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3210287" y="6268248"/>
            <a:ext cx="10515328" cy="7005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5508745" y="-3850153"/>
            <a:ext cx="11017491" cy="7340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918" y="6577123"/>
            <a:ext cx="3129664" cy="5362353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674180" y="3100444"/>
            <a:ext cx="2859418" cy="5657850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56" b="-5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57879" y="3100444"/>
            <a:ext cx="2859418" cy="5657850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56" b="-5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78715" y="973358"/>
            <a:ext cx="14930571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Wawancara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5310395" y="7667446"/>
            <a:ext cx="6315112" cy="42074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581079" y="-2565845"/>
            <a:ext cx="7162159" cy="47717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905" y="6351100"/>
            <a:ext cx="2712112" cy="427410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45110" y="2332101"/>
            <a:ext cx="14344456" cy="692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Gaegu Bold"/>
              </a:rPr>
              <a:t>Bagaimana kita bisa mengatasi</a:t>
            </a:r>
            <a:r>
              <a:rPr lang="en-US" sz="2900">
                <a:solidFill>
                  <a:srgbClr val="335D2D"/>
                </a:solidFill>
                <a:latin typeface="Arimo"/>
              </a:rPr>
              <a:t> kesusahan dalam menagih uang ke pelanggan konveksi?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Gaegu Bold"/>
              </a:rPr>
              <a:t>Bagaimana kita bisa mengatasi kehilangan data pencatatan pada saat pesanan membeludak?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Gaegu Bold"/>
              </a:rPr>
              <a:t>Bagaimana kita bisa mengatasi kemunduran jadwal produk selesai dari jadwal seharusnya?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Gaegu Bold"/>
              </a:rPr>
              <a:t>Bagaimana kita bisa mengetahui tingkat pelayanan dan produk dari konveksi tersebut? 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Gaegu Bold"/>
              </a:rPr>
              <a:t>Bagaimana kita bisa mengatasi pencatatan untuk pembelian bahan baku dan permintaan pesanan dengan mudah dan praktis 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Arimo"/>
              </a:rPr>
              <a:t>Bagaimana kita bisa mengetahui  jasa konveksi mana yang memiliki tingkat keprofesionalan yang tinggi?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Arimo"/>
              </a:rPr>
              <a:t>Bagaimana kita bisa mengetahui history produk apa saja yang pernah dikerjakan jasa konveksi?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Arimo"/>
              </a:rPr>
              <a:t>Bagaimana kita bisa melakukan kesepakatan mengenai produk yang akan dibuat?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Arimo"/>
              </a:rPr>
              <a:t>Bagaimana kita bisa mengetahui keseimbangan harga dan kualitas produk?</a:t>
            </a:r>
          </a:p>
          <a:p>
            <a:pPr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335D2D"/>
                </a:solidFill>
                <a:latin typeface="Arimo"/>
              </a:rPr>
              <a:t>Bagaimana kita melihat produk apa saja yang telah dibuat oleh pemilik konveksi?</a:t>
            </a:r>
          </a:p>
          <a:p>
            <a:pPr>
              <a:lnSpc>
                <a:spcPts val="33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02847" y="1246866"/>
            <a:ext cx="12354499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35D2D"/>
                </a:solidFill>
                <a:latin typeface="Sensei"/>
              </a:rPr>
              <a:t>Bagaimana kita bisa?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5558" y="3226470"/>
            <a:ext cx="14936884" cy="32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38595" indent="-669298" lvl="1">
              <a:lnSpc>
                <a:spcPts val="8680"/>
              </a:lnSpc>
              <a:buFont typeface="Arial"/>
              <a:buChar char="•"/>
            </a:pPr>
            <a:r>
              <a:rPr lang="en-US" sz="6200">
                <a:solidFill>
                  <a:srgbClr val="FE7171"/>
                </a:solidFill>
                <a:latin typeface="Blueberry"/>
              </a:rPr>
              <a:t>Bagaimana kita bisa mengatasi  kesusahan dalam menagih uang ke pelanggan konveksi?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-4206383" y="-3738479"/>
            <a:ext cx="9877107" cy="6741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12320746" y="6916437"/>
            <a:ext cx="9877107" cy="67411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2369" y="9512484"/>
            <a:ext cx="65162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7171"/>
                </a:solidFill>
                <a:latin typeface="Sensei"/>
              </a:rPr>
              <a:t>Sudut Pandang : Bu Indah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18052" y="3854622"/>
            <a:ext cx="3811334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9158" y="4627318"/>
            <a:ext cx="6897739" cy="25694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41777" y="828675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Asumsi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8995" y="-1425068"/>
            <a:ext cx="3816477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19892" y="5076825"/>
            <a:ext cx="5916262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3399">
                <a:solidFill>
                  <a:srgbClr val="FE7171"/>
                </a:solidFill>
                <a:latin typeface="Gaegu Bold"/>
              </a:rPr>
              <a:t>membuat sistem pembayaran di awal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4857583" y="8265601"/>
            <a:ext cx="5578458" cy="294136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4715387" y="8707219"/>
            <a:ext cx="2910386" cy="31378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48335" y="4622391"/>
            <a:ext cx="6910965" cy="257433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928061" y="5156487"/>
            <a:ext cx="5792076" cy="144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3187">
                <a:solidFill>
                  <a:srgbClr val="FE7171"/>
                </a:solidFill>
                <a:latin typeface="Gaegu Bold"/>
              </a:rPr>
              <a:t>menerapkan sistem kembali jika produk yang dihasilkan kurang sesuai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706395" y="5143500"/>
            <a:ext cx="4951395" cy="36764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7446" y="4927488"/>
            <a:ext cx="6300658" cy="46782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77873" y="390210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Validasi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47802"/>
            <a:ext cx="2605040" cy="28086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3679896" y="8332213"/>
            <a:ext cx="6788175" cy="35792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5885313" y="7886839"/>
            <a:ext cx="2654728" cy="28622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6776" y="3056470"/>
            <a:ext cx="1570815" cy="15708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5871" y="3056470"/>
            <a:ext cx="1541185" cy="15411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31220" y="6456474"/>
            <a:ext cx="5369614" cy="15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799">
                <a:solidFill>
                  <a:srgbClr val="F85E5E"/>
                </a:solidFill>
                <a:latin typeface="Gaegu Bold"/>
              </a:rPr>
              <a:t>Respon menyetujui dapat membantu mengurangi kendala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5889" y="6121535"/>
            <a:ext cx="4292407" cy="16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3100">
                <a:solidFill>
                  <a:srgbClr val="F85E5E"/>
                </a:solidFill>
                <a:latin typeface="Gaegu Bold"/>
              </a:rPr>
              <a:t>Akan tetapi kebanyakan pelanggan dari sekolah, sehingga menunggu dana bos cair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78715" y="1183113"/>
            <a:ext cx="1493057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35D2D"/>
                </a:solidFill>
                <a:latin typeface="Blueberry"/>
              </a:rPr>
              <a:t>Prototype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5310395" y="7667446"/>
            <a:ext cx="6315112" cy="42074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773349" y="-2693945"/>
            <a:ext cx="7546697" cy="502798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108" y="6986934"/>
            <a:ext cx="3634186" cy="45427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203991" y="3648428"/>
            <a:ext cx="9880018" cy="471359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537196" y="10239375"/>
            <a:ext cx="486102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35D2D"/>
                </a:solidFill>
                <a:latin typeface="ISOCTEUR"/>
              </a:rPr>
              <a:t>Pesanan membeludak 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35D2D"/>
                </a:solidFill>
                <a:latin typeface="ISOCTEUR"/>
              </a:rPr>
              <a:t>sehingga kehilangan catatan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863358" y="3320599"/>
            <a:ext cx="2901150" cy="2792382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243" r="243" t="-27656" b="-1738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33769" y="3320599"/>
            <a:ext cx="2901150" cy="2792382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21402" r="-14442" t="-34736" b="-1288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82139">
            <a:off x="14326460" y="6920248"/>
            <a:ext cx="4878361" cy="52506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144270" y="5818817"/>
            <a:ext cx="5732328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Amalinda Jayanty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5026201152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32011">
            <a:off x="-505150" y="7482889"/>
            <a:ext cx="5035081" cy="541936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9154" y="8243780"/>
            <a:ext cx="2445562" cy="260361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953284" y="8243780"/>
            <a:ext cx="2445562" cy="2603619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923177" y="3274233"/>
            <a:ext cx="2552082" cy="2838748"/>
            <a:chOff x="687070" y="247650"/>
            <a:chExt cx="11148060" cy="12400280"/>
          </a:xfrm>
        </p:grpSpPr>
        <p:sp>
          <p:nvSpPr>
            <p:cNvPr name="Freeform 12" id="12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8"/>
              <a:stretch>
                <a:fillRect l="-18968" r="1752" t="-2044" b="204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459612" y="5912956"/>
            <a:ext cx="3708643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Nur Laila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5026201030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1777" y="1119528"/>
            <a:ext cx="13604446" cy="151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E7171"/>
                </a:solidFill>
                <a:latin typeface="Blueberry"/>
              </a:rPr>
              <a:t>Meet Our Group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22874" y="5912956"/>
            <a:ext cx="7115179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Intania Chantika Alina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35D2D"/>
                </a:solidFill>
                <a:latin typeface="Gaegu Bold"/>
              </a:rPr>
              <a:t>05211740007004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34919" y="8498101"/>
            <a:ext cx="9218162" cy="76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363">
                <a:solidFill>
                  <a:srgbClr val="335D2D"/>
                </a:solidFill>
                <a:latin typeface="Sensei"/>
              </a:rPr>
              <a:t>Let's Start Our Presentations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5558" y="3226470"/>
            <a:ext cx="14936884" cy="32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E7171"/>
                </a:solidFill>
                <a:latin typeface="Blueberry"/>
              </a:rPr>
              <a:t>2.  Bagaimana kita bisa mengatasi  kehilangan data pencatatan pada saat pesanan membeludak?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-4206383" y="-3738479"/>
            <a:ext cx="9877107" cy="6741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12320746" y="6916437"/>
            <a:ext cx="9877107" cy="67411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2369" y="9512484"/>
            <a:ext cx="65162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7171"/>
                </a:solidFill>
                <a:latin typeface="Sensei"/>
              </a:rPr>
              <a:t>Sudut Pandang : Bu Yuni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18052" y="3854622"/>
            <a:ext cx="3811334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9158" y="4627318"/>
            <a:ext cx="6897739" cy="25694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48335" y="4610213"/>
            <a:ext cx="6910965" cy="25743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41777" y="828675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Asumsi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8995" y="-1425068"/>
            <a:ext cx="3816477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73094" y="4829311"/>
            <a:ext cx="5916262" cy="157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3399">
                <a:solidFill>
                  <a:srgbClr val="FE7171"/>
                </a:solidFill>
                <a:latin typeface="Gaegu Bold"/>
              </a:rPr>
              <a:t>membuat arsip catatan pembelian bahan baku dan pesanan pembelian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9518" y="4928548"/>
            <a:ext cx="5792076" cy="99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3187">
                <a:solidFill>
                  <a:srgbClr val="FE7171"/>
                </a:solidFill>
                <a:latin typeface="Gaegu Bold"/>
              </a:rPr>
              <a:t>Membuat pencatatan yang lebih ringkas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4857583" y="8265601"/>
            <a:ext cx="5578458" cy="29413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4715387" y="8707219"/>
            <a:ext cx="2910386" cy="31378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706395" y="5143500"/>
            <a:ext cx="4951395" cy="36764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7446" y="4927488"/>
            <a:ext cx="6300658" cy="46782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77873" y="390210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Validasi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47802"/>
            <a:ext cx="2605040" cy="28086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3679896" y="8332213"/>
            <a:ext cx="6788175" cy="35792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5885313" y="7886839"/>
            <a:ext cx="2654728" cy="28622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6776" y="3056470"/>
            <a:ext cx="1570815" cy="15708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5871" y="3056470"/>
            <a:ext cx="1541185" cy="15411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31220" y="6256400"/>
            <a:ext cx="5369614" cy="208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799">
                <a:solidFill>
                  <a:srgbClr val="F85E5E"/>
                </a:solidFill>
                <a:latin typeface="Gaegu Bold"/>
              </a:rPr>
              <a:t>Memberikan respon</a:t>
            </a:r>
            <a:r>
              <a:rPr lang="en-US" sz="3799">
                <a:solidFill>
                  <a:srgbClr val="F85E5E"/>
                </a:solidFill>
                <a:latin typeface="Arimo"/>
              </a:rPr>
              <a:t> </a:t>
            </a:r>
          </a:p>
          <a:p>
            <a:pPr algn="ctr">
              <a:lnSpc>
                <a:spcPts val="3951"/>
              </a:lnSpc>
            </a:pPr>
            <a:r>
              <a:rPr lang="en-US" sz="3799">
                <a:solidFill>
                  <a:srgbClr val="F85E5E"/>
                </a:solidFill>
                <a:latin typeface="Arimo"/>
              </a:rPr>
              <a:t>bahwa solusi dapat membantu</a:t>
            </a:r>
          </a:p>
          <a:p>
            <a:pPr algn="ctr">
              <a:lnSpc>
                <a:spcPts val="39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010260" y="6680453"/>
            <a:ext cx="4292407" cy="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>
                <a:solidFill>
                  <a:srgbClr val="F85E5E"/>
                </a:solidFill>
                <a:latin typeface="Gaegu Bold"/>
              </a:rPr>
              <a:t>-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78715" y="1183113"/>
            <a:ext cx="1493057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35D2D"/>
                </a:solidFill>
                <a:latin typeface="Blueberry"/>
              </a:rPr>
              <a:t>Prototype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5310395" y="7667446"/>
            <a:ext cx="6315112" cy="42074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773349" y="-2693945"/>
            <a:ext cx="7546697" cy="502798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108" y="6986934"/>
            <a:ext cx="3634186" cy="45427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838847" y="3187099"/>
            <a:ext cx="7047336" cy="52888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5238" y="4135042"/>
            <a:ext cx="14917523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35D2D"/>
                </a:solidFill>
                <a:latin typeface="Blueberry"/>
              </a:rPr>
              <a:t>3. Bagaimana kita bisa mengatasi kemunduran jadwal produk selesai dari jadwal seharusnya?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2225">
            <a:off x="-4206383" y="-3738479"/>
            <a:ext cx="9877107" cy="6741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12320746" y="7237000"/>
            <a:ext cx="9877107" cy="67411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2369" y="9512484"/>
            <a:ext cx="65162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35D2D"/>
                </a:solidFill>
                <a:latin typeface="Sensei"/>
              </a:rPr>
              <a:t>Sudut Pandang : Nur Khofifah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292506" y="4779147"/>
            <a:ext cx="8115300" cy="22722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55034">
            <a:off x="15141131" y="7112053"/>
            <a:ext cx="4236338" cy="3547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402266">
            <a:off x="-1525160" y="-1578195"/>
            <a:ext cx="4281281" cy="39227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41777" y="1404642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Asumsi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6644" y="5382524"/>
            <a:ext cx="7217081" cy="107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335D2D"/>
                </a:solidFill>
                <a:latin typeface="Gaegu Bold"/>
              </a:rPr>
              <a:t>Melakukan pemantauan setiap progres produksi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06177" y="3885234"/>
            <a:ext cx="9275647" cy="18203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33376">
            <a:off x="4537531" y="6228938"/>
            <a:ext cx="9141808" cy="17940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393685">
            <a:off x="-1410102" y="-3826730"/>
            <a:ext cx="7503758" cy="62212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894382">
            <a:off x="13947326" y="7229873"/>
            <a:ext cx="8356517" cy="69283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41777" y="828675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Validasi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391" y="1990572"/>
            <a:ext cx="1133555" cy="11211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14253" y="4100231"/>
            <a:ext cx="6859494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35D2D"/>
                </a:solidFill>
                <a:latin typeface="Gaegu Bold"/>
              </a:rPr>
              <a:t>Memberikan respon</a:t>
            </a:r>
            <a:r>
              <a:rPr lang="en-US" sz="3999">
                <a:solidFill>
                  <a:srgbClr val="335D2D"/>
                </a:solidFill>
                <a:latin typeface="Arimo"/>
              </a:rPr>
              <a:t> 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35D2D"/>
                </a:solidFill>
                <a:latin typeface="Arimo"/>
              </a:rPr>
              <a:t>bahwa solusi dapat membantu</a:t>
            </a:r>
          </a:p>
          <a:p>
            <a:pPr algn="ctr">
              <a:lnSpc>
                <a:spcPts val="47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35591" y="6708713"/>
            <a:ext cx="961681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335D2D"/>
                </a:solidFill>
                <a:latin typeface="Arimo"/>
              </a:rPr>
              <a:t>-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5232" y="7098480"/>
            <a:ext cx="1113305" cy="110116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391" y="4185956"/>
            <a:ext cx="1570815" cy="157081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6658454"/>
            <a:ext cx="1541185" cy="15411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4570671" y="6950006"/>
            <a:ext cx="7977930" cy="53152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4193835" y="-2794143"/>
            <a:ext cx="8387671" cy="55882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3906" y="6989097"/>
            <a:ext cx="3694546" cy="523711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87602" y="3556293"/>
            <a:ext cx="7984988" cy="48508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14811" y="857250"/>
            <a:ext cx="1493057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E7171"/>
                </a:solidFill>
                <a:latin typeface="Blueberry"/>
              </a:rPr>
              <a:t>Prototype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9446" y="8057923"/>
            <a:ext cx="61213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35D2D"/>
                </a:solidFill>
                <a:latin typeface="ISOCTEUR"/>
              </a:rPr>
              <a:t>Mengetahui progres setiap produksi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1777" y="3814480"/>
            <a:ext cx="1360444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E7171"/>
                </a:solidFill>
                <a:latin typeface="Blueberry"/>
              </a:rPr>
              <a:t>4. Bagaimana kita bisa mengetahui tingkat pelayanan dan produk dari konveksi tersebut? 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-4206383" y="-3738479"/>
            <a:ext cx="9877107" cy="6741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78256">
            <a:off x="12320746" y="6916437"/>
            <a:ext cx="9877107" cy="67411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2369" y="9512484"/>
            <a:ext cx="65162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7171"/>
                </a:solidFill>
                <a:latin typeface="Sensei"/>
              </a:rPr>
              <a:t>Sudut Pandang : Nanda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77607" y="4311421"/>
            <a:ext cx="3811334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41777" y="5107394"/>
            <a:ext cx="5916262" cy="22038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84607" y="5226261"/>
            <a:ext cx="6910965" cy="25743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41777" y="828675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Asumsi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8995" y="-1425068"/>
            <a:ext cx="3816477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48019" y="5150061"/>
            <a:ext cx="4612371" cy="216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3474">
                <a:solidFill>
                  <a:srgbClr val="FE7171"/>
                </a:solidFill>
                <a:latin typeface="Gaegu Bold"/>
              </a:rPr>
              <a:t>Mencari tahu masukan/testimoni yang diberikan pelanggan sebelumnya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9896" y="5837302"/>
            <a:ext cx="6122327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999">
                <a:solidFill>
                  <a:srgbClr val="FE7171"/>
                </a:solidFill>
                <a:latin typeface="Gaegu Bold"/>
              </a:rPr>
              <a:t>Melihat jumlah produk yang terjual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4857583" y="8265601"/>
            <a:ext cx="5578458" cy="29413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4715387" y="8707219"/>
            <a:ext cx="2910386" cy="31378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4595852" y="7299768"/>
            <a:ext cx="7677687" cy="5115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902732" y="-2600196"/>
            <a:ext cx="7805465" cy="52003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56997" y="2419914"/>
            <a:ext cx="12974006" cy="557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9"/>
              </a:lnSpc>
            </a:pPr>
            <a:r>
              <a:rPr lang="en-US" sz="7920">
                <a:solidFill>
                  <a:srgbClr val="FE7171"/>
                </a:solidFill>
                <a:latin typeface="Blueberry"/>
              </a:rPr>
              <a:t>"Diskusi Pengguna terkait Pengetahuan dan Informasi Produk pada usaha konveksi"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706395" y="5143500"/>
            <a:ext cx="4951395" cy="36764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7446" y="4927488"/>
            <a:ext cx="6300658" cy="46782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77873" y="390210"/>
            <a:ext cx="13604446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Validasi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64472">
            <a:off x="-2628900" y="-899853"/>
            <a:ext cx="7315200" cy="38571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47802"/>
            <a:ext cx="2605040" cy="28086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37926">
            <a:off x="13679896" y="8332213"/>
            <a:ext cx="6788175" cy="35792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02398">
            <a:off x="15885313" y="7886839"/>
            <a:ext cx="2654728" cy="28622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6776" y="3056470"/>
            <a:ext cx="1570815" cy="15708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5871" y="3056470"/>
            <a:ext cx="1541185" cy="15411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07377" y="6348766"/>
            <a:ext cx="5369614" cy="15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799">
                <a:solidFill>
                  <a:srgbClr val="F85E5E"/>
                </a:solidFill>
                <a:latin typeface="Gaegu Bold"/>
              </a:rPr>
              <a:t>Memberikan respon </a:t>
            </a:r>
          </a:p>
          <a:p>
            <a:pPr algn="ctr">
              <a:lnSpc>
                <a:spcPts val="3951"/>
              </a:lnSpc>
            </a:pPr>
            <a:r>
              <a:rPr lang="en-US" sz="3799">
                <a:solidFill>
                  <a:srgbClr val="F85E5E"/>
                </a:solidFill>
                <a:latin typeface="Gaegu Bold"/>
              </a:rPr>
              <a:t>bahwa solusi dapat membantu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1524" y="5994379"/>
            <a:ext cx="3781136" cy="194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3523">
                <a:solidFill>
                  <a:srgbClr val="F85E5E"/>
                </a:solidFill>
                <a:latin typeface="Gaegu Bold"/>
              </a:rPr>
              <a:t>Ingin memberikan peluang terhadap jasa usaha konveksi yang baru merintis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5310395" y="7667446"/>
            <a:ext cx="6315112" cy="42074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773349" y="-2693945"/>
            <a:ext cx="7546697" cy="50279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8117" y="6986934"/>
            <a:ext cx="3634186" cy="454273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8290510" y="1531367"/>
            <a:ext cx="3053806" cy="86530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48539" y="1261987"/>
            <a:ext cx="1493057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35D2D"/>
                </a:solidFill>
                <a:latin typeface="Blueberry"/>
              </a:rPr>
              <a:t>Prototype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09940" y="396839"/>
            <a:ext cx="10147002" cy="28411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9839" y="3522502"/>
            <a:ext cx="14688321" cy="61874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35094">
            <a:off x="-664658" y="7815187"/>
            <a:ext cx="3386717" cy="28363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37127" y="4482525"/>
            <a:ext cx="12255399" cy="471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Membuat sistem pembayaran di awal</a:t>
            </a:r>
          </a:p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Menerapkan sistem kembali jika produk yang dihasilkan kurang sesuai</a:t>
            </a:r>
          </a:p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Membuat arsip catatan pembelian bahan baku dan pesanan pembelian</a:t>
            </a:r>
          </a:p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Melakukan pemantauan setiap progres produksi</a:t>
            </a:r>
          </a:p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Mencari tahu masukan/testimoni yang diberikan pelanggan sebelumnya</a:t>
            </a:r>
          </a:p>
          <a:p>
            <a:pPr marL="742904" indent="-371452" lvl="1">
              <a:lnSpc>
                <a:spcPts val="4094"/>
              </a:lnSpc>
              <a:buFont typeface="Arial"/>
              <a:buChar char="•"/>
            </a:pPr>
            <a:r>
              <a:rPr lang="en-US" sz="3440">
                <a:solidFill>
                  <a:srgbClr val="335D2D"/>
                </a:solidFill>
                <a:latin typeface="Gaegu Bold"/>
              </a:rPr>
              <a:t>Melihat jumlah produk yang terjual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25431">
            <a:off x="16001073" y="7674556"/>
            <a:ext cx="3386717" cy="28363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15338">
            <a:off x="-1237035" y="247531"/>
            <a:ext cx="3471863" cy="156233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99470" y="838200"/>
            <a:ext cx="12089060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>
                <a:solidFill>
                  <a:srgbClr val="335D2D"/>
                </a:solidFill>
                <a:latin typeface="Blueberry"/>
              </a:rPr>
              <a:t>Solusi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39538">
            <a:off x="15958500" y="247531"/>
            <a:ext cx="3471863" cy="15623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09940" y="396839"/>
            <a:ext cx="10147002" cy="28411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9839" y="3522502"/>
            <a:ext cx="14688321" cy="61874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35094">
            <a:off x="-664658" y="7815187"/>
            <a:ext cx="3386717" cy="28363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89281" y="5029200"/>
            <a:ext cx="11717431" cy="301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1"/>
              </a:lnSpc>
            </a:pPr>
          </a:p>
          <a:p>
            <a:pPr algn="ctr">
              <a:lnSpc>
                <a:spcPts val="5711"/>
              </a:lnSpc>
            </a:pPr>
            <a:r>
              <a:rPr lang="en-US" sz="4799">
                <a:solidFill>
                  <a:srgbClr val="335D2D"/>
                </a:solidFill>
                <a:latin typeface="Gaegu Bold"/>
              </a:rPr>
              <a:t>2 pemilik konveksi dan 2 pelanggan konveksi</a:t>
            </a:r>
          </a:p>
          <a:p>
            <a:pPr algn="ctr">
              <a:lnSpc>
                <a:spcPts val="5711"/>
              </a:lnSpc>
            </a:pPr>
            <a:r>
              <a:rPr lang="en-US" sz="4799">
                <a:solidFill>
                  <a:srgbClr val="335D2D"/>
                </a:solidFill>
                <a:latin typeface="Gaegu Bold"/>
              </a:rPr>
              <a:t>melakukan validasi dengan 3 user.</a:t>
            </a:r>
          </a:p>
          <a:p>
            <a:pPr algn="ctr">
              <a:lnSpc>
                <a:spcPts val="5711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25431">
            <a:off x="16001073" y="7674556"/>
            <a:ext cx="3386717" cy="28363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15338">
            <a:off x="-1237035" y="247531"/>
            <a:ext cx="3471863" cy="156233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03466" y="1245919"/>
            <a:ext cx="1208906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35D2D"/>
                </a:solidFill>
                <a:latin typeface="Blueberry"/>
              </a:rPr>
              <a:t>wawancara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39538">
            <a:off x="15958500" y="247531"/>
            <a:ext cx="3471863" cy="156233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89964" y="4249737"/>
            <a:ext cx="15108072" cy="16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335D2D"/>
                </a:solidFill>
                <a:latin typeface="Blueberry"/>
              </a:rPr>
              <a:t>Thank You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4901647" y="7395117"/>
            <a:ext cx="7132607" cy="475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758409" y="-2683991"/>
            <a:ext cx="7516819" cy="50080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1870" y="1543816"/>
            <a:ext cx="1676426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35D2D"/>
                </a:solidFill>
                <a:latin typeface="Blueberry"/>
              </a:rPr>
              <a:t>Domain/Ruang permasalahan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5310395" y="7667446"/>
            <a:ext cx="6315112" cy="42074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3581079" y="-2565845"/>
            <a:ext cx="7162159" cy="47717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905" y="6351100"/>
            <a:ext cx="2712112" cy="42741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70303" y="3870960"/>
            <a:ext cx="12354499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>
                <a:solidFill>
                  <a:srgbClr val="335D2D"/>
                </a:solidFill>
                <a:latin typeface="Gaegu Bold"/>
              </a:rPr>
              <a:t>Pemilik usaha Konveksi dan pengguna jasa konveksi</a:t>
            </a:r>
          </a:p>
          <a:p>
            <a:pPr>
              <a:lnSpc>
                <a:spcPts val="46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52412"/>
            <a:ext cx="13966768" cy="58835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56071" y="6560175"/>
            <a:ext cx="6561258" cy="41828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293108" y="6588748"/>
            <a:ext cx="6471615" cy="41256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Awal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5570" y="4189890"/>
            <a:ext cx="10783272" cy="194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9"/>
              </a:lnSpc>
            </a:pPr>
            <a:r>
              <a:rPr lang="en-US" sz="3927">
                <a:solidFill>
                  <a:srgbClr val="335D2D"/>
                </a:solidFill>
                <a:latin typeface="Gaegu Bold"/>
              </a:rPr>
              <a:t>Kami bertemu Ibu Indah, seorang pemilik usaha konveksi yang berumur 39 tahun dan berasal dari Malang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52412"/>
            <a:ext cx="13966768" cy="58835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56071" y="6560175"/>
            <a:ext cx="6561258" cy="41828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293108" y="6588748"/>
            <a:ext cx="6471615" cy="41256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Awal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5570" y="4220622"/>
            <a:ext cx="11582261" cy="566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9"/>
              </a:lnSpc>
            </a:pPr>
            <a:r>
              <a:rPr lang="en-US" sz="3927">
                <a:solidFill>
                  <a:srgbClr val="335D2D"/>
                </a:solidFill>
                <a:latin typeface="Gaegu Bold"/>
              </a:rPr>
              <a:t>Kami bertemu Ibu Indah, seorang pemilik usaha konveksi yang berumur 39 tahun dan berasal dari Malang</a:t>
            </a:r>
          </a:p>
          <a:p>
            <a:pPr>
              <a:lnSpc>
                <a:spcPts val="4909"/>
              </a:lnSpc>
            </a:pPr>
          </a:p>
          <a:p>
            <a:pPr>
              <a:lnSpc>
                <a:spcPts val="4909"/>
              </a:lnSpc>
            </a:pPr>
            <a:r>
              <a:rPr lang="en-US" sz="3927">
                <a:solidFill>
                  <a:srgbClr val="335D2D"/>
                </a:solidFill>
                <a:latin typeface="Gaegu Bold"/>
              </a:rPr>
              <a:t>Kami terkejut menyadari bahwa sistem pembayaran di usaha konveksi bu Indah tidak dilakukan di awal sehingga Bu Indah sering kali kesusahan dalam menagih uang ke pelanggan</a:t>
            </a:r>
          </a:p>
          <a:p>
            <a:pPr algn="l">
              <a:lnSpc>
                <a:spcPts val="490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52412"/>
            <a:ext cx="13966768" cy="58835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56071" y="6560175"/>
            <a:ext cx="6561258" cy="41828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293108" y="6588748"/>
            <a:ext cx="6471615" cy="41256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Awal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8099" y="4139442"/>
            <a:ext cx="11356699" cy="54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386">
                <a:solidFill>
                  <a:srgbClr val="335D2D"/>
                </a:solidFill>
                <a:latin typeface="Gaegu Bold"/>
              </a:rPr>
              <a:t>Kami bertemu Ibu Indah, seorang pemilik usaha konveksi yang berumur 39 tahun dan berasal dari Malang</a:t>
            </a:r>
          </a:p>
          <a:p>
            <a:pPr algn="just">
              <a:lnSpc>
                <a:spcPts val="4233"/>
              </a:lnSpc>
            </a:pPr>
          </a:p>
          <a:p>
            <a:pPr algn="just">
              <a:lnSpc>
                <a:spcPts val="4233"/>
              </a:lnSpc>
            </a:pPr>
            <a:r>
              <a:rPr lang="en-US" sz="3386">
                <a:solidFill>
                  <a:srgbClr val="335D2D"/>
                </a:solidFill>
                <a:latin typeface="Gaegu Bold"/>
              </a:rPr>
              <a:t>Kami terkejut menyadari bahwa sistem pembayaran di usaha konveksi bu Indah tidak dilakukan di awal sehingga Bu Indah sering kali kesusahan dalam menagih uang ke pelanggan</a:t>
            </a:r>
          </a:p>
          <a:p>
            <a:pPr algn="just">
              <a:lnSpc>
                <a:spcPts val="4233"/>
              </a:lnSpc>
            </a:pPr>
          </a:p>
          <a:p>
            <a:pPr algn="just">
              <a:lnSpc>
                <a:spcPts val="4233"/>
              </a:lnSpc>
            </a:pPr>
            <a:r>
              <a:rPr lang="en-US" sz="3386">
                <a:solidFill>
                  <a:srgbClr val="335D2D"/>
                </a:solidFill>
                <a:latin typeface="Gaegu Bold"/>
              </a:rPr>
              <a:t>Segalanya akan berubah jika kita menerapkan sistem pembayaran di awal dan menerapkan sistem kembali jika produk yang dihasilkan kurang sesuai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490351" cy="2783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90351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FFDDA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0738">
            <a:off x="13210287" y="6268248"/>
            <a:ext cx="10515328" cy="7005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31767">
            <a:off x="-5508745" y="-3850153"/>
            <a:ext cx="11017491" cy="7340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918" y="6577123"/>
            <a:ext cx="3129664" cy="5362353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578254" y="3100444"/>
            <a:ext cx="2859418" cy="5657850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1273" b="-127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674180" y="3100444"/>
            <a:ext cx="2859418" cy="5657850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1273" b="-127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78715" y="828675"/>
            <a:ext cx="14930571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E7171"/>
                </a:solidFill>
                <a:latin typeface="Blueberry"/>
              </a:rPr>
              <a:t>Wawancara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F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2459" y="396839"/>
            <a:ext cx="11163083" cy="31256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0616" y="3852412"/>
            <a:ext cx="13966768" cy="58835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994">
            <a:off x="-1556071" y="6560175"/>
            <a:ext cx="6561258" cy="41828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6630">
            <a:off x="13293108" y="6588748"/>
            <a:ext cx="6471615" cy="41256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5570" y="910080"/>
            <a:ext cx="1025686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35D2D"/>
                </a:solidFill>
                <a:latin typeface="Blueberry"/>
              </a:rPr>
              <a:t>POV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169" y="3920737"/>
            <a:ext cx="11435720" cy="522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3"/>
              </a:lnSpc>
            </a:pPr>
            <a:r>
              <a:rPr lang="en-US" sz="3282">
                <a:solidFill>
                  <a:srgbClr val="335D2D"/>
                </a:solidFill>
                <a:latin typeface="Gaegu Bold"/>
              </a:rPr>
              <a:t>Kami bertemu Bu Yuni, berusia 44 tahun pemilik jasa konveksi berasal dari trenggalek.</a:t>
            </a:r>
          </a:p>
          <a:p>
            <a:pPr algn="ctr">
              <a:lnSpc>
                <a:spcPts val="4103"/>
              </a:lnSpc>
            </a:pPr>
          </a:p>
          <a:p>
            <a:pPr>
              <a:lnSpc>
                <a:spcPts val="4103"/>
              </a:lnSpc>
            </a:pPr>
            <a:r>
              <a:rPr lang="en-US" sz="3282">
                <a:solidFill>
                  <a:srgbClr val="335D2D"/>
                </a:solidFill>
                <a:latin typeface="Gaegu Bold"/>
              </a:rPr>
              <a:t>Kami terkejut saat menyadari bahwa pencatatan bahan baku dan permintaan pesanan masih dilakukan secara manual sehingga ketika pesanan membeludak Bu Yuni sering kali mengalami kehilangan catatan</a:t>
            </a:r>
          </a:p>
          <a:p>
            <a:pPr>
              <a:lnSpc>
                <a:spcPts val="4103"/>
              </a:lnSpc>
            </a:pPr>
          </a:p>
          <a:p>
            <a:pPr>
              <a:lnSpc>
                <a:spcPts val="4103"/>
              </a:lnSpc>
            </a:pPr>
            <a:r>
              <a:rPr lang="en-US" sz="3282">
                <a:solidFill>
                  <a:srgbClr val="335D2D"/>
                </a:solidFill>
                <a:latin typeface="Gaegu Bold"/>
              </a:rPr>
              <a:t>Segalanya akan berubah jika kita memiliki arsip pencatatan yang mudah dan praktis.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DAE4_PYB2Iw</dc:identifier>
  <dcterms:modified xsi:type="dcterms:W3CDTF">2011-08-01T06:04:30Z</dcterms:modified>
  <cp:revision>1</cp:revision>
  <dc:title>B12</dc:title>
</cp:coreProperties>
</file>